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7" r:id="rId4"/>
    <p:sldId id="284" r:id="rId5"/>
    <p:sldId id="270" r:id="rId6"/>
    <p:sldId id="278" r:id="rId7"/>
    <p:sldId id="279" r:id="rId8"/>
    <p:sldId id="280" r:id="rId9"/>
    <p:sldId id="282" r:id="rId10"/>
    <p:sldId id="276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561"/>
    <a:srgbClr val="2C3B4C"/>
    <a:srgbClr val="384D7A"/>
    <a:srgbClr val="FFFFFF"/>
    <a:srgbClr val="2B3849"/>
    <a:srgbClr val="334460"/>
    <a:srgbClr val="212A33"/>
    <a:srgbClr val="88A7CC"/>
    <a:srgbClr val="3F5A9C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15DDD-DCC4-42A2-97F5-FE5D102A9457}" v="30" dt="2026-05-15T17:06:21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4660"/>
  </p:normalViewPr>
  <p:slideViewPr>
    <p:cSldViewPr snapToGrid="0">
      <p:cViewPr>
        <p:scale>
          <a:sx n="55" d="100"/>
          <a:sy n="55" d="100"/>
        </p:scale>
        <p:origin x="1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F7AE8CD5-1B4E-9D58-9891-00AB616AA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356" r="12886" b="6039"/>
          <a:stretch>
            <a:fillRect/>
          </a:stretch>
        </p:blipFill>
        <p:spPr>
          <a:xfrm>
            <a:off x="-10633" y="-60268"/>
            <a:ext cx="12233564" cy="69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426316" y="188130"/>
            <a:ext cx="1043379" cy="523472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E728AECB-D3E5-8051-486F-1669DFA38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236472"/>
            <a:ext cx="1512866" cy="409919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C7BF-5349-4853-9F37-8B9C0C20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8E7F1B-6B83-546C-0FC2-07E2902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531247" y="122919"/>
            <a:ext cx="1315087" cy="6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B6E82-EF0F-4279-B8B8-A3F8645E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6640-C49C-46C2-8086-D4178E56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9782" y="3684605"/>
            <a:ext cx="9144000" cy="129323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Iconic M</a:t>
            </a:r>
            <a:r>
              <a:rPr lang="en-US" sz="3600" dirty="0"/>
              <a:t>arks Across Borders: How Reputed and Famous Marks are Treated in the European Union?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9782" y="5149424"/>
            <a:ext cx="9144000" cy="720584"/>
          </a:xfrm>
          <a:noFill/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Nina Korjus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Chairperson of the Fourth Board of Appeal, EUIPO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D4860-15B3-C72A-CB35-1725DA4452A4}"/>
              </a:ext>
            </a:extLst>
          </p:cNvPr>
          <p:cNvCxnSpPr>
            <a:cxnSpLocks/>
          </p:cNvCxnSpPr>
          <p:nvPr/>
        </p:nvCxnSpPr>
        <p:spPr>
          <a:xfrm>
            <a:off x="675861" y="5027532"/>
            <a:ext cx="51683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D5746C15-A2BD-139A-F4E3-AF0635AF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829715"/>
            <a:ext cx="3172885" cy="1886695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8CCA9832-0544-550E-CD7D-8BACD4C0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87" y="428615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241B-6D4C-52FA-2AFB-2AE0DA50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22118-CEF9-AE7E-A3D7-3B1DF2DE83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718297"/>
          </a:xfrm>
        </p:spPr>
        <p:txBody>
          <a:bodyPr>
            <a:normAutofit fontScale="92500" lnSpcReduction="10000"/>
          </a:bodyPr>
          <a:lstStyle/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r>
              <a:rPr lang="fi-FI" dirty="0">
                <a:solidFill>
                  <a:srgbClr val="384D7A"/>
                </a:solidFill>
              </a:rPr>
              <a:t>Opposition Division </a:t>
            </a:r>
            <a:r>
              <a:rPr lang="fi-FI" dirty="0" err="1">
                <a:solidFill>
                  <a:srgbClr val="384D7A"/>
                </a:solidFill>
              </a:rPr>
              <a:t>upheld</a:t>
            </a:r>
            <a:r>
              <a:rPr lang="fi-FI" dirty="0">
                <a:solidFill>
                  <a:srgbClr val="384D7A"/>
                </a:solidFill>
              </a:rPr>
              <a:t> opposition for Class 10 </a:t>
            </a:r>
            <a:r>
              <a:rPr lang="fi-FI" dirty="0" err="1">
                <a:solidFill>
                  <a:srgbClr val="384D7A"/>
                </a:solidFill>
              </a:rPr>
              <a:t>goods</a:t>
            </a:r>
            <a:r>
              <a:rPr lang="fi-FI" dirty="0">
                <a:solidFill>
                  <a:srgbClr val="384D7A"/>
                </a:solidFill>
              </a:rPr>
              <a:t>; Board </a:t>
            </a:r>
            <a:r>
              <a:rPr lang="fi-FI" dirty="0" err="1">
                <a:solidFill>
                  <a:srgbClr val="384D7A"/>
                </a:solidFill>
              </a:rPr>
              <a:t>annulled</a:t>
            </a:r>
            <a:r>
              <a:rPr lang="fi-FI" dirty="0">
                <a:solidFill>
                  <a:srgbClr val="384D7A"/>
                </a:solidFill>
              </a:rPr>
              <a:t> for </a:t>
            </a:r>
            <a:r>
              <a:rPr lang="fi-FI" dirty="0" err="1">
                <a:solidFill>
                  <a:srgbClr val="384D7A"/>
                </a:solidFill>
              </a:rPr>
              <a:t>lack</a:t>
            </a:r>
            <a:r>
              <a:rPr lang="fi-FI" dirty="0">
                <a:solidFill>
                  <a:srgbClr val="384D7A"/>
                </a:solidFill>
              </a:rPr>
              <a:t> of </a:t>
            </a:r>
            <a:r>
              <a:rPr lang="fi-FI" dirty="0" err="1">
                <a:solidFill>
                  <a:srgbClr val="384D7A"/>
                </a:solidFill>
              </a:rPr>
              <a:t>link</a:t>
            </a:r>
            <a:r>
              <a:rPr lang="fi-FI" dirty="0">
                <a:solidFill>
                  <a:srgbClr val="384D7A"/>
                </a:solidFill>
              </a:rPr>
              <a:t>; General Court </a:t>
            </a:r>
            <a:r>
              <a:rPr lang="fi-FI" dirty="0" err="1">
                <a:solidFill>
                  <a:srgbClr val="384D7A"/>
                </a:solidFill>
              </a:rPr>
              <a:t>confirmed</a:t>
            </a:r>
            <a:endParaRPr lang="fi-FI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B9897-179A-7579-6951-20026BF905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4972"/>
            <a:ext cx="11055010" cy="667058"/>
          </a:xfrm>
          <a:solidFill>
            <a:srgbClr val="344561"/>
          </a:solidFill>
        </p:spPr>
        <p:txBody>
          <a:bodyPr/>
          <a:lstStyle/>
          <a:p>
            <a:r>
              <a:rPr lang="fi-FI" dirty="0"/>
              <a:t>27/02/2023, R 1399/2021-1, </a:t>
            </a:r>
            <a:r>
              <a:rPr lang="fi-FI" dirty="0" err="1"/>
              <a:t>puma</a:t>
            </a:r>
            <a:r>
              <a:rPr lang="fi-FI" dirty="0"/>
              <a:t> </a:t>
            </a:r>
            <a:r>
              <a:rPr lang="fi-FI" dirty="0" err="1"/>
              <a:t>soundproofing</a:t>
            </a:r>
            <a:r>
              <a:rPr lang="fi-FI" dirty="0"/>
              <a:t> (</a:t>
            </a:r>
            <a:r>
              <a:rPr lang="fi-FI" dirty="0" err="1"/>
              <a:t>fig</a:t>
            </a:r>
            <a:r>
              <a:rPr lang="fi-FI" dirty="0"/>
              <a:t>.) / PUMA (</a:t>
            </a:r>
            <a:r>
              <a:rPr lang="fi-FI" dirty="0" err="1"/>
              <a:t>fig</a:t>
            </a:r>
            <a:r>
              <a:rPr lang="fi-FI" dirty="0"/>
              <a:t>.) et al., </a:t>
            </a:r>
            <a:r>
              <a:rPr lang="fi-FI" dirty="0" err="1"/>
              <a:t>confirmed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25/01/2024, T-266/23, EU:T:2024:38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832D23-BC0C-C9E2-22EF-370692E32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52053"/>
              </p:ext>
            </p:extLst>
          </p:nvPr>
        </p:nvGraphicFramePr>
        <p:xfrm>
          <a:off x="531246" y="1759352"/>
          <a:ext cx="11055008" cy="406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504">
                  <a:extLst>
                    <a:ext uri="{9D8B030D-6E8A-4147-A177-3AD203B41FA5}">
                      <a16:colId xmlns:a16="http://schemas.microsoft.com/office/drawing/2014/main" val="2429388421"/>
                    </a:ext>
                  </a:extLst>
                </a:gridCol>
                <a:gridCol w="5527504">
                  <a:extLst>
                    <a:ext uri="{9D8B030D-6E8A-4147-A177-3AD203B41FA5}">
                      <a16:colId xmlns:a16="http://schemas.microsoft.com/office/drawing/2014/main" val="1362159029"/>
                    </a:ext>
                  </a:extLst>
                </a:gridCol>
              </a:tblGrid>
              <a:tr h="409744">
                <a:tc>
                  <a:txBody>
                    <a:bodyPr/>
                    <a:lstStyle/>
                    <a:p>
                      <a:r>
                        <a:rPr lang="en-I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Earlier 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Contested 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38521"/>
                  </a:ext>
                </a:extLst>
              </a:tr>
              <a:tr h="115094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9719"/>
                  </a:ext>
                </a:extLst>
              </a:tr>
              <a:tr h="115094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25: Sport apparel, footwear and headgear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10: Diagnostic, examination, and monitoring equipment, namely equipment comprising soundproof cabins for audiometric tests performed by medical personnel; sound excluding instruments for medical use, particularly soundproof booths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17: Acoustic screens for insulation; bark coverings for sound insulation; soundproofing materials; quilted wadding articles for insulation; acoustic insulation articles and materials; Insulation and barrier articles and materials; Insulation sheets; all the aforesaid goods intended for professional construction of silent cabins and soundproofing booths for medical use.</a:t>
                      </a:r>
                    </a:p>
                    <a:p>
                      <a:endParaRPr lang="en-I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550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9B570D-E419-C248-FC12-9AF60474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32" y="2260440"/>
            <a:ext cx="2504550" cy="88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B071E-4A2E-8258-5E42-C2B27C1F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52" y="2184405"/>
            <a:ext cx="299339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930368"/>
            <a:ext cx="531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CB1AF7C1-7004-8324-04E2-9C2D5A31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3" y="5615212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  <p:pic>
        <p:nvPicPr>
          <p:cNvPr id="12" name="Imagen 11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1300C04-F345-7301-3D5C-498304844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>
            <a:fillRect/>
          </a:stretch>
        </p:blipFill>
        <p:spPr>
          <a:xfrm>
            <a:off x="4977060" y="725208"/>
            <a:ext cx="2237879" cy="11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5EA4-FF50-5954-AEAC-2776280A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4D77B3-A442-5075-38B7-433AC73AEE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endParaRPr lang="en-US" dirty="0">
              <a:solidFill>
                <a:srgbClr val="384D7A"/>
              </a:solidFill>
            </a:endParaRPr>
          </a:p>
          <a:p>
            <a:r>
              <a:rPr lang="en-US" dirty="0">
                <a:solidFill>
                  <a:srgbClr val="384D7A"/>
                </a:solidFill>
              </a:rPr>
              <a:t>An EUTM application may be refused if it is </a:t>
            </a:r>
            <a:r>
              <a:rPr lang="en-US" b="1" dirty="0">
                <a:solidFill>
                  <a:srgbClr val="384D7A"/>
                </a:solidFill>
              </a:rPr>
              <a:t>identical</a:t>
            </a:r>
            <a:r>
              <a:rPr lang="en-US" dirty="0">
                <a:solidFill>
                  <a:srgbClr val="384D7A"/>
                </a:solidFill>
              </a:rPr>
              <a:t> or </a:t>
            </a:r>
            <a:r>
              <a:rPr lang="en-US" b="1" dirty="0">
                <a:solidFill>
                  <a:srgbClr val="384D7A"/>
                </a:solidFill>
              </a:rPr>
              <a:t>similar</a:t>
            </a:r>
            <a:r>
              <a:rPr lang="en-US" dirty="0">
                <a:solidFill>
                  <a:srgbClr val="384D7A"/>
                </a:solidFill>
              </a:rPr>
              <a:t> to an earlier mark that has a </a:t>
            </a:r>
            <a:r>
              <a:rPr lang="en-US" b="1" dirty="0">
                <a:solidFill>
                  <a:srgbClr val="384D7A"/>
                </a:solidFill>
              </a:rPr>
              <a:t>reputation</a:t>
            </a:r>
            <a:r>
              <a:rPr lang="en-US" dirty="0">
                <a:solidFill>
                  <a:srgbClr val="384D7A"/>
                </a:solidFill>
              </a:rPr>
              <a:t> in the EU or the relevant Member State, for </a:t>
            </a:r>
            <a:r>
              <a:rPr lang="en-US" b="1" dirty="0">
                <a:solidFill>
                  <a:srgbClr val="384D7A"/>
                </a:solidFill>
              </a:rPr>
              <a:t>identical</a:t>
            </a:r>
            <a:r>
              <a:rPr lang="en-US" dirty="0">
                <a:solidFill>
                  <a:srgbClr val="384D7A"/>
                </a:solidFill>
              </a:rPr>
              <a:t>, </a:t>
            </a:r>
            <a:r>
              <a:rPr lang="en-US" b="1" dirty="0">
                <a:solidFill>
                  <a:srgbClr val="384D7A"/>
                </a:solidFill>
              </a:rPr>
              <a:t>similar</a:t>
            </a:r>
            <a:r>
              <a:rPr lang="en-US" dirty="0">
                <a:solidFill>
                  <a:srgbClr val="384D7A"/>
                </a:solidFill>
              </a:rPr>
              <a:t> or </a:t>
            </a:r>
            <a:r>
              <a:rPr lang="en-US" b="1" dirty="0">
                <a:solidFill>
                  <a:srgbClr val="384D7A"/>
                </a:solidFill>
              </a:rPr>
              <a:t>not similar goods or services</a:t>
            </a:r>
            <a:r>
              <a:rPr lang="en-US" dirty="0">
                <a:solidFill>
                  <a:srgbClr val="384D7A"/>
                </a:solidFill>
              </a:rPr>
              <a:t>, where use without due cause would take </a:t>
            </a:r>
            <a:r>
              <a:rPr lang="en-US" b="1" dirty="0">
                <a:solidFill>
                  <a:srgbClr val="384D7A"/>
                </a:solidFill>
              </a:rPr>
              <a:t>unfair advantage </a:t>
            </a:r>
            <a:r>
              <a:rPr lang="en-US" dirty="0">
                <a:solidFill>
                  <a:srgbClr val="384D7A"/>
                </a:solidFill>
              </a:rPr>
              <a:t>of, or be </a:t>
            </a:r>
            <a:r>
              <a:rPr lang="en-US" b="1" dirty="0">
                <a:solidFill>
                  <a:srgbClr val="384D7A"/>
                </a:solidFill>
              </a:rPr>
              <a:t>detrimental </a:t>
            </a:r>
            <a:r>
              <a:rPr lang="en-US" dirty="0">
                <a:solidFill>
                  <a:srgbClr val="384D7A"/>
                </a:solidFill>
              </a:rPr>
              <a:t>to, the earlier mark’s </a:t>
            </a:r>
            <a:r>
              <a:rPr lang="en-US" b="1" dirty="0">
                <a:solidFill>
                  <a:srgbClr val="384D7A"/>
                </a:solidFill>
              </a:rPr>
              <a:t>distinctive character or repute</a:t>
            </a:r>
            <a:r>
              <a:rPr lang="en-US" dirty="0">
                <a:solidFill>
                  <a:srgbClr val="384D7A"/>
                </a:solidFill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E7C7-35ED-EE34-5D15-C8B44AFE1F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 err="1"/>
              <a:t>Article</a:t>
            </a:r>
            <a:r>
              <a:rPr lang="fi-FI" dirty="0"/>
              <a:t> 8(5) EUTMR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B836-4106-65FA-0A71-1402B3BA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820A0-B8E1-797A-C945-113B0BF36B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84D7A"/>
                </a:solidFill>
              </a:rPr>
              <a:t>The earlier mark which is claimed to have a reputation </a:t>
            </a:r>
            <a:r>
              <a:rPr lang="en-US" b="1" dirty="0">
                <a:solidFill>
                  <a:srgbClr val="384D7A"/>
                </a:solidFill>
              </a:rPr>
              <a:t>must be registered</a:t>
            </a:r>
            <a:r>
              <a:rPr lang="en-US" dirty="0">
                <a:solidFill>
                  <a:srgbClr val="384D7A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84D7A"/>
                </a:solidFill>
              </a:rPr>
              <a:t>That </a:t>
            </a:r>
            <a:r>
              <a:rPr lang="en-US" b="1" dirty="0">
                <a:solidFill>
                  <a:srgbClr val="384D7A"/>
                </a:solidFill>
              </a:rPr>
              <a:t>mark</a:t>
            </a:r>
            <a:r>
              <a:rPr lang="en-US" dirty="0">
                <a:solidFill>
                  <a:srgbClr val="384D7A"/>
                </a:solidFill>
              </a:rPr>
              <a:t> and the </a:t>
            </a:r>
            <a:r>
              <a:rPr lang="en-US" b="1" dirty="0">
                <a:solidFill>
                  <a:srgbClr val="384D7A"/>
                </a:solidFill>
              </a:rPr>
              <a:t>mark applied for must be identical or similar</a:t>
            </a:r>
            <a:r>
              <a:rPr lang="en-US" dirty="0">
                <a:solidFill>
                  <a:srgbClr val="384D7A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84D7A"/>
                </a:solidFill>
              </a:rPr>
              <a:t>The earlier mark </a:t>
            </a:r>
            <a:r>
              <a:rPr lang="en-US" b="1" dirty="0">
                <a:solidFill>
                  <a:srgbClr val="384D7A"/>
                </a:solidFill>
              </a:rPr>
              <a:t>must have a reputation </a:t>
            </a:r>
            <a:r>
              <a:rPr lang="en-US" dirty="0">
                <a:solidFill>
                  <a:srgbClr val="384D7A"/>
                </a:solidFill>
              </a:rPr>
              <a:t>in the European Union, in the case of an earlier EU trade mark, or in the Member State concerned, in the case of an earlier national trade mark.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84D7A"/>
                </a:solidFill>
              </a:rPr>
              <a:t>The </a:t>
            </a:r>
            <a:r>
              <a:rPr lang="en-US" b="1" dirty="0">
                <a:solidFill>
                  <a:srgbClr val="384D7A"/>
                </a:solidFill>
              </a:rPr>
              <a:t>use without due cause </a:t>
            </a:r>
            <a:r>
              <a:rPr lang="en-US" dirty="0">
                <a:solidFill>
                  <a:srgbClr val="384D7A"/>
                </a:solidFill>
              </a:rPr>
              <a:t>of the mark applied for must lead to the </a:t>
            </a:r>
            <a:r>
              <a:rPr lang="en-US" b="1" dirty="0">
                <a:solidFill>
                  <a:srgbClr val="384D7A"/>
                </a:solidFill>
              </a:rPr>
              <a:t>risk</a:t>
            </a:r>
            <a:r>
              <a:rPr lang="en-US" dirty="0">
                <a:solidFill>
                  <a:srgbClr val="384D7A"/>
                </a:solidFill>
              </a:rPr>
              <a:t> that </a:t>
            </a:r>
            <a:r>
              <a:rPr lang="en-US" b="1" dirty="0">
                <a:solidFill>
                  <a:srgbClr val="384D7A"/>
                </a:solidFill>
              </a:rPr>
              <a:t>unfair advantage might be taken of the distinctive character or the repute of the earlier mark </a:t>
            </a:r>
            <a:r>
              <a:rPr lang="en-US" dirty="0">
                <a:solidFill>
                  <a:srgbClr val="384D7A"/>
                </a:solidFill>
              </a:rPr>
              <a:t>or that </a:t>
            </a:r>
            <a:r>
              <a:rPr lang="en-US" b="1" dirty="0">
                <a:solidFill>
                  <a:srgbClr val="384D7A"/>
                </a:solidFill>
              </a:rPr>
              <a:t>it might be detrimental to the distinctive character or the repute of the earlier mark</a:t>
            </a:r>
            <a:r>
              <a:rPr lang="en-US" dirty="0">
                <a:solidFill>
                  <a:srgbClr val="384D7A"/>
                </a:solidFill>
              </a:rPr>
              <a:t>.</a:t>
            </a:r>
          </a:p>
          <a:p>
            <a:endParaRPr lang="en-US" dirty="0">
              <a:solidFill>
                <a:srgbClr val="384D7A"/>
              </a:solidFill>
            </a:endParaRPr>
          </a:p>
          <a:p>
            <a:endParaRPr lang="en-US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F5E8D-84B2-D311-E894-29F165521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cumulative</a:t>
            </a:r>
            <a:r>
              <a:rPr lang="fi-FI" dirty="0"/>
              <a:t> </a:t>
            </a:r>
            <a:r>
              <a:rPr lang="fi-FI" dirty="0" err="1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9E3A-3AB8-3277-1FD0-043441AA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28E42E-7F29-0164-2846-7CD105B488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84D7A"/>
                </a:solidFill>
              </a:rPr>
              <a:t>Article 8(5) EUTMR applies only if there is </a:t>
            </a:r>
            <a:r>
              <a:rPr lang="en-US" b="1" dirty="0">
                <a:solidFill>
                  <a:srgbClr val="384D7A"/>
                </a:solidFill>
              </a:rPr>
              <a:t>a link </a:t>
            </a:r>
            <a:r>
              <a:rPr lang="en-US" dirty="0">
                <a:solidFill>
                  <a:srgbClr val="384D7A"/>
                </a:solidFill>
              </a:rPr>
              <a:t>between the mark applied for and the earlier mark. That link is an </a:t>
            </a:r>
            <a:r>
              <a:rPr lang="en-US" b="1" dirty="0">
                <a:solidFill>
                  <a:srgbClr val="384D7A"/>
                </a:solidFill>
              </a:rPr>
              <a:t>essential condition </a:t>
            </a:r>
            <a:r>
              <a:rPr lang="en-US" dirty="0">
                <a:solidFill>
                  <a:srgbClr val="384D7A"/>
                </a:solidFill>
              </a:rPr>
              <a:t>and arises when </a:t>
            </a:r>
            <a:r>
              <a:rPr lang="en-US" b="1" dirty="0">
                <a:solidFill>
                  <a:srgbClr val="384D7A"/>
                </a:solidFill>
              </a:rPr>
              <a:t>a certain degree of similarity between the mark applied for and the earlier mark</a:t>
            </a:r>
            <a:r>
              <a:rPr lang="en-US" dirty="0">
                <a:solidFill>
                  <a:srgbClr val="384D7A"/>
                </a:solidFill>
              </a:rPr>
              <a:t> leads the public concerned to </a:t>
            </a:r>
            <a:r>
              <a:rPr lang="en-US" b="1" dirty="0">
                <a:solidFill>
                  <a:srgbClr val="384D7A"/>
                </a:solidFill>
              </a:rPr>
              <a:t>make a connection </a:t>
            </a:r>
            <a:r>
              <a:rPr lang="en-US" dirty="0">
                <a:solidFill>
                  <a:srgbClr val="384D7A"/>
                </a:solidFill>
              </a:rPr>
              <a:t>and </a:t>
            </a:r>
            <a:r>
              <a:rPr lang="en-US" b="1" dirty="0">
                <a:solidFill>
                  <a:srgbClr val="384D7A"/>
                </a:solidFill>
              </a:rPr>
              <a:t>establishes a link </a:t>
            </a:r>
            <a:r>
              <a:rPr lang="en-US" dirty="0">
                <a:solidFill>
                  <a:srgbClr val="384D7A"/>
                </a:solidFill>
              </a:rPr>
              <a:t>between them. The existence of that link must be </a:t>
            </a:r>
            <a:r>
              <a:rPr lang="en-US" b="1" dirty="0">
                <a:solidFill>
                  <a:srgbClr val="384D7A"/>
                </a:solidFill>
              </a:rPr>
              <a:t>appreciated globally</a:t>
            </a:r>
            <a:r>
              <a:rPr lang="en-US" dirty="0">
                <a:solidFill>
                  <a:srgbClr val="384D7A"/>
                </a:solidFill>
              </a:rPr>
              <a:t>, taking into account all relevant circumstances (23/10/2003, C‑408/01, Adidas, EU:C:2003:582, § 29 and 30).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CE84F-79E7-CE9D-F55C-F3A10BC40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: </a:t>
            </a:r>
            <a:r>
              <a:rPr lang="fi-FI" dirty="0" err="1"/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B98F-6855-1FAF-C864-0D38AE3C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D5AC9-1428-B332-B102-E277CAE1B3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r>
              <a:rPr lang="en-US" dirty="0">
                <a:solidFill>
                  <a:srgbClr val="384D7A"/>
                </a:solidFill>
              </a:rPr>
              <a:t>the degree of similarity between the conflicting marks;</a:t>
            </a:r>
          </a:p>
          <a:p>
            <a:r>
              <a:rPr lang="en-US" dirty="0">
                <a:solidFill>
                  <a:srgbClr val="384D7A"/>
                </a:solidFill>
              </a:rPr>
              <a:t>the </a:t>
            </a:r>
            <a:r>
              <a:rPr lang="en-US" b="1" dirty="0">
                <a:solidFill>
                  <a:srgbClr val="384D7A"/>
                </a:solidFill>
              </a:rPr>
              <a:t>nature of the goods or services </a:t>
            </a:r>
            <a:r>
              <a:rPr lang="en-US" dirty="0">
                <a:solidFill>
                  <a:srgbClr val="384D7A"/>
                </a:solidFill>
              </a:rPr>
              <a:t>for which the conflicting marks were registered, including the </a:t>
            </a:r>
            <a:r>
              <a:rPr lang="en-US" b="1" dirty="0">
                <a:solidFill>
                  <a:srgbClr val="384D7A"/>
                </a:solidFill>
              </a:rPr>
              <a:t>degree of closeness or dissimilarity </a:t>
            </a:r>
            <a:r>
              <a:rPr lang="en-US" dirty="0">
                <a:solidFill>
                  <a:srgbClr val="384D7A"/>
                </a:solidFill>
              </a:rPr>
              <a:t>between those goods or services, and the </a:t>
            </a:r>
            <a:r>
              <a:rPr lang="en-US" b="1" dirty="0">
                <a:solidFill>
                  <a:srgbClr val="384D7A"/>
                </a:solidFill>
              </a:rPr>
              <a:t>relevant section of the public</a:t>
            </a:r>
            <a:r>
              <a:rPr lang="en-US" dirty="0">
                <a:solidFill>
                  <a:srgbClr val="384D7A"/>
                </a:solidFill>
              </a:rPr>
              <a:t>;</a:t>
            </a:r>
          </a:p>
          <a:p>
            <a:r>
              <a:rPr lang="en-US" dirty="0">
                <a:solidFill>
                  <a:srgbClr val="384D7A"/>
                </a:solidFill>
              </a:rPr>
              <a:t>the </a:t>
            </a:r>
            <a:r>
              <a:rPr lang="en-US" b="1" dirty="0">
                <a:solidFill>
                  <a:srgbClr val="384D7A"/>
                </a:solidFill>
              </a:rPr>
              <a:t>strength of the earlier mark’s reputation</a:t>
            </a:r>
            <a:r>
              <a:rPr lang="en-US" dirty="0">
                <a:solidFill>
                  <a:srgbClr val="384D7A"/>
                </a:solidFill>
              </a:rPr>
              <a:t>;</a:t>
            </a:r>
          </a:p>
          <a:p>
            <a:r>
              <a:rPr lang="en-US" dirty="0">
                <a:solidFill>
                  <a:srgbClr val="384D7A"/>
                </a:solidFill>
              </a:rPr>
              <a:t>the degree of the earlier mark’s distinctive character, whether inherent or acquired through use;</a:t>
            </a:r>
          </a:p>
          <a:p>
            <a:r>
              <a:rPr lang="en-US" dirty="0">
                <a:solidFill>
                  <a:srgbClr val="384D7A"/>
                </a:solidFill>
              </a:rPr>
              <a:t>the existence of the likelihood of confusion on the part of the public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384D7A"/>
                </a:solidFill>
              </a:rPr>
              <a:t>(27/11/2008, C‑252/07, Intel, EU:C:2008:655, § 42)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3682F1-F089-2813-A710-B407CBACF6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/>
              <a:t>Global </a:t>
            </a:r>
            <a:r>
              <a:rPr lang="fi-FI" dirty="0" err="1"/>
              <a:t>assesment</a:t>
            </a:r>
            <a:r>
              <a:rPr lang="fi-FI" dirty="0"/>
              <a:t> of a </a:t>
            </a:r>
            <a:r>
              <a:rPr lang="fi-FI" dirty="0" err="1"/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0BBBF-A6B7-15BA-410C-75D6D7782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EF1D7-40A7-EF3D-BD96-8F0C1D5341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384D7A"/>
                </a:solidFill>
              </a:rPr>
              <a:t>The </a:t>
            </a:r>
            <a:r>
              <a:rPr lang="en-US" sz="2600" b="1" dirty="0">
                <a:solidFill>
                  <a:srgbClr val="384D7A"/>
                </a:solidFill>
              </a:rPr>
              <a:t>relevant public segments </a:t>
            </a:r>
            <a:r>
              <a:rPr lang="en-US" sz="2600" dirty="0">
                <a:solidFill>
                  <a:srgbClr val="384D7A"/>
                </a:solidFill>
              </a:rPr>
              <a:t>may be </a:t>
            </a:r>
            <a:r>
              <a:rPr lang="en-US" sz="2600" b="1" dirty="0">
                <a:solidFill>
                  <a:srgbClr val="384D7A"/>
                </a:solidFill>
              </a:rPr>
              <a:t>completely distinct</a:t>
            </a:r>
            <a:r>
              <a:rPr lang="en-US" sz="2600" dirty="0">
                <a:solidFill>
                  <a:srgbClr val="384D7A"/>
                </a:solidFill>
              </a:rPr>
              <a:t>, so that the earlier reputed mark is </a:t>
            </a:r>
            <a:r>
              <a:rPr lang="en-US" sz="2600" b="1" dirty="0">
                <a:solidFill>
                  <a:srgbClr val="384D7A"/>
                </a:solidFill>
              </a:rPr>
              <a:t>not known </a:t>
            </a:r>
            <a:r>
              <a:rPr lang="en-US" sz="2600" dirty="0">
                <a:solidFill>
                  <a:srgbClr val="384D7A"/>
                </a:solidFill>
              </a:rPr>
              <a:t>to the public targeted by the later mark, in which case </a:t>
            </a:r>
            <a:r>
              <a:rPr lang="en-US" sz="2600" b="1" dirty="0">
                <a:solidFill>
                  <a:srgbClr val="384D7A"/>
                </a:solidFill>
              </a:rPr>
              <a:t>no link </a:t>
            </a:r>
            <a:r>
              <a:rPr lang="en-US" sz="2600" dirty="0">
                <a:solidFill>
                  <a:srgbClr val="384D7A"/>
                </a:solidFill>
              </a:rPr>
              <a:t>is established.</a:t>
            </a:r>
          </a:p>
          <a:p>
            <a:r>
              <a:rPr lang="en-US" sz="2600" dirty="0">
                <a:solidFill>
                  <a:srgbClr val="384D7A"/>
                </a:solidFill>
              </a:rPr>
              <a:t>Even if the </a:t>
            </a:r>
            <a:r>
              <a:rPr lang="en-US" sz="2600" b="1" dirty="0">
                <a:solidFill>
                  <a:srgbClr val="384D7A"/>
                </a:solidFill>
              </a:rPr>
              <a:t>public is the same or overlaps</a:t>
            </a:r>
            <a:r>
              <a:rPr lang="en-US" sz="2600" dirty="0">
                <a:solidFill>
                  <a:srgbClr val="384D7A"/>
                </a:solidFill>
              </a:rPr>
              <a:t>, the goods or services may be </a:t>
            </a:r>
            <a:r>
              <a:rPr lang="en-US" sz="2600" b="1" dirty="0">
                <a:solidFill>
                  <a:srgbClr val="384D7A"/>
                </a:solidFill>
              </a:rPr>
              <a:t>so dissimilar </a:t>
            </a:r>
            <a:r>
              <a:rPr lang="en-US" sz="2600" dirty="0">
                <a:solidFill>
                  <a:srgbClr val="384D7A"/>
                </a:solidFill>
              </a:rPr>
              <a:t>that no link is likely to arise.</a:t>
            </a:r>
          </a:p>
          <a:p>
            <a:r>
              <a:rPr lang="en-US" sz="2600" dirty="0">
                <a:solidFill>
                  <a:srgbClr val="384D7A"/>
                </a:solidFill>
              </a:rPr>
              <a:t>However, a mark’s </a:t>
            </a:r>
            <a:r>
              <a:rPr lang="en-US" sz="2600" b="1" dirty="0">
                <a:solidFill>
                  <a:srgbClr val="384D7A"/>
                </a:solidFill>
              </a:rPr>
              <a:t>reputation</a:t>
            </a:r>
            <a:r>
              <a:rPr lang="en-US" sz="2600" dirty="0">
                <a:solidFill>
                  <a:srgbClr val="384D7A"/>
                </a:solidFill>
              </a:rPr>
              <a:t> may extend </a:t>
            </a:r>
            <a:r>
              <a:rPr lang="en-US" sz="2600" b="1" dirty="0">
                <a:solidFill>
                  <a:srgbClr val="384D7A"/>
                </a:solidFill>
              </a:rPr>
              <a:t>beyond the relevant public as regards the goods or services </a:t>
            </a:r>
            <a:r>
              <a:rPr lang="en-US" sz="2600" dirty="0">
                <a:solidFill>
                  <a:srgbClr val="384D7A"/>
                </a:solidFill>
              </a:rPr>
              <a:t>for which it is registered.</a:t>
            </a:r>
          </a:p>
          <a:p>
            <a:r>
              <a:rPr lang="en-US" sz="2600" b="1" dirty="0">
                <a:solidFill>
                  <a:srgbClr val="384D7A"/>
                </a:solidFill>
              </a:rPr>
              <a:t>If so</a:t>
            </a:r>
            <a:r>
              <a:rPr lang="en-US" sz="2600" dirty="0">
                <a:solidFill>
                  <a:srgbClr val="384D7A"/>
                </a:solidFill>
              </a:rPr>
              <a:t>, the public for the later mark’s goods or services may still </a:t>
            </a:r>
            <a:r>
              <a:rPr lang="en-US" sz="2600" b="1" dirty="0">
                <a:solidFill>
                  <a:srgbClr val="384D7A"/>
                </a:solidFill>
              </a:rPr>
              <a:t>make a connection </a:t>
            </a:r>
            <a:r>
              <a:rPr lang="en-US" sz="2600" dirty="0">
                <a:solidFill>
                  <a:srgbClr val="384D7A"/>
                </a:solidFill>
              </a:rPr>
              <a:t>between the marks, </a:t>
            </a:r>
            <a:r>
              <a:rPr lang="en-US" sz="2600" b="1" dirty="0">
                <a:solidFill>
                  <a:srgbClr val="384D7A"/>
                </a:solidFill>
              </a:rPr>
              <a:t>even if the publics are wholly distinct</a:t>
            </a:r>
            <a:r>
              <a:rPr lang="en-US" sz="2600" dirty="0">
                <a:solidFill>
                  <a:srgbClr val="384D7A"/>
                </a:solidFill>
              </a:rPr>
              <a:t>.</a:t>
            </a:r>
          </a:p>
          <a:p>
            <a:r>
              <a:rPr lang="en-US" sz="2600" dirty="0">
                <a:solidFill>
                  <a:srgbClr val="384D7A"/>
                </a:solidFill>
              </a:rPr>
              <a:t>When assessing a link, it is important to consider </a:t>
            </a:r>
            <a:r>
              <a:rPr lang="en-US" sz="2600" b="1" dirty="0">
                <a:solidFill>
                  <a:srgbClr val="384D7A"/>
                </a:solidFill>
              </a:rPr>
              <a:t>whether the earlier mark’s reputation extends beyond its target public</a:t>
            </a:r>
            <a:r>
              <a:rPr lang="en-US" sz="2600" dirty="0">
                <a:solidFill>
                  <a:srgbClr val="384D7A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384D7A"/>
                </a:solidFill>
              </a:rPr>
              <a:t>(27/11/2008, C‑252/07, Intel, EU:C:2008:655, § 48-53)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F55AA-B567-E395-6F6A-A7C58AC7A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goods</a:t>
            </a:r>
            <a:r>
              <a:rPr lang="fi-FI" dirty="0"/>
              <a:t> and services &amp;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6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7BCD-2063-E4DA-C9BC-537726E93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B6EF38-BD58-EDBC-2FE3-C73A3E0903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384D7A"/>
                </a:solidFill>
              </a:rPr>
              <a:t>A mark has a reputation if it is known by a significant part of the relevant public in a substantial part of the EU.</a:t>
            </a:r>
          </a:p>
          <a:p>
            <a:r>
              <a:rPr lang="en-US" sz="2800" dirty="0">
                <a:solidFill>
                  <a:srgbClr val="384D7A"/>
                </a:solidFill>
              </a:rPr>
              <a:t>Reputation is assessed globally, taking into account factors such as:</a:t>
            </a:r>
          </a:p>
          <a:p>
            <a:pPr lvl="1"/>
            <a:r>
              <a:rPr lang="en-US" sz="2400" dirty="0">
                <a:solidFill>
                  <a:srgbClr val="384D7A"/>
                </a:solidFill>
              </a:rPr>
              <a:t>market share</a:t>
            </a:r>
          </a:p>
          <a:p>
            <a:pPr lvl="1"/>
            <a:r>
              <a:rPr lang="en-US" sz="2400" dirty="0">
                <a:solidFill>
                  <a:srgbClr val="384D7A"/>
                </a:solidFill>
              </a:rPr>
              <a:t>intensity, duration and geographical extent of use</a:t>
            </a:r>
          </a:p>
          <a:p>
            <a:pPr lvl="1"/>
            <a:r>
              <a:rPr lang="en-US" sz="2400" dirty="0">
                <a:solidFill>
                  <a:srgbClr val="384D7A"/>
                </a:solidFill>
              </a:rPr>
              <a:t>investment in promotion.</a:t>
            </a:r>
          </a:p>
          <a:p>
            <a:r>
              <a:rPr lang="en-US" sz="2800" dirty="0">
                <a:solidFill>
                  <a:srgbClr val="384D7A"/>
                </a:solidFill>
              </a:rPr>
              <a:t>There is no fixed type of evidence required: the opponent may rely on any relevant evidence, and EUIPO must examine it.</a:t>
            </a:r>
          </a:p>
          <a:p>
            <a:endParaRPr lang="en-US" sz="2800" dirty="0">
              <a:solidFill>
                <a:srgbClr val="384D7A"/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384D7A"/>
                </a:solidFill>
              </a:rPr>
              <a:t>(28/06/2018, C-564/16 P, DEVICE OF A JUMPING ANIMAL (fig.) / PUMA (fig.) et al., EU:C:2018:509, § 55-58)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3BE3D-4111-3E89-39EA-711E8CE33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fi-FI" dirty="0"/>
              <a:t>Assesment of </a:t>
            </a:r>
            <a:r>
              <a:rPr lang="fi-FI" dirty="0" err="1"/>
              <a:t>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2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463-011A-CF4E-177C-EB3036730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5FC62-4780-27A3-77F8-4A4A895DF1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787745"/>
          </a:xfrm>
        </p:spPr>
        <p:txBody>
          <a:bodyPr>
            <a:normAutofit fontScale="92500" lnSpcReduction="20000"/>
          </a:bodyPr>
          <a:lstStyle/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r>
              <a:rPr lang="fi-FI" dirty="0">
                <a:solidFill>
                  <a:srgbClr val="384D7A"/>
                </a:solidFill>
              </a:rPr>
              <a:t>O</a:t>
            </a:r>
            <a:r>
              <a:rPr lang="en-US" dirty="0" err="1">
                <a:solidFill>
                  <a:srgbClr val="384D7A"/>
                </a:solidFill>
              </a:rPr>
              <a:t>pposition</a:t>
            </a:r>
            <a:r>
              <a:rPr lang="en-US" dirty="0">
                <a:solidFill>
                  <a:srgbClr val="384D7A"/>
                </a:solidFill>
              </a:rPr>
              <a:t> Division rejected opposition for lack of link; Board annulled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E2CBB1-E5CA-E246-9C6E-1557A1B89B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018572"/>
            <a:ext cx="11055010" cy="462987"/>
          </a:xfrm>
          <a:solidFill>
            <a:srgbClr val="344561"/>
          </a:solidFill>
        </p:spPr>
        <p:txBody>
          <a:bodyPr/>
          <a:lstStyle/>
          <a:p>
            <a:r>
              <a:rPr lang="en-US" dirty="0"/>
              <a:t>14/10/2025, R 40/2025-4, OPPLE (fig.) / APPLE et al. (final)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9BA750-4CD8-3243-974A-13E6F1469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61870"/>
              </p:ext>
            </p:extLst>
          </p:nvPr>
        </p:nvGraphicFramePr>
        <p:xfrm>
          <a:off x="531248" y="1585733"/>
          <a:ext cx="11055008" cy="428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504">
                  <a:extLst>
                    <a:ext uri="{9D8B030D-6E8A-4147-A177-3AD203B41FA5}">
                      <a16:colId xmlns:a16="http://schemas.microsoft.com/office/drawing/2014/main" val="2429388421"/>
                    </a:ext>
                  </a:extLst>
                </a:gridCol>
                <a:gridCol w="5527504">
                  <a:extLst>
                    <a:ext uri="{9D8B030D-6E8A-4147-A177-3AD203B41FA5}">
                      <a16:colId xmlns:a16="http://schemas.microsoft.com/office/drawing/2014/main" val="1362159029"/>
                    </a:ext>
                  </a:extLst>
                </a:gridCol>
              </a:tblGrid>
              <a:tr h="635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Earlier mark</a:t>
                      </a:r>
                    </a:p>
                    <a:p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Contested IR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38521"/>
                  </a:ext>
                </a:extLst>
              </a:tr>
              <a:tr h="77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9719"/>
                  </a:ext>
                </a:extLst>
              </a:tr>
              <a:tr h="2843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9: e.g. Audio, visual and data recording, transmission and communications apparatus; computers and computer hardware; telecommunications equipment; multimedia and interactive software and hardware; mobile phones; digital media players; software, computer programs and handheld wireless data devices.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42: Design and development of computer hardware and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35: e.g.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Advertising, marketing and sales promotion services; business and management consultancy; trade fair and exhibition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import-export and procurement/intermediary services; sponsorship and retail presentation support; consumer information and licensing administration; market studies; employment, business relocation, secretarial and accounting services; vending machine rental — all limited to lighting solutions, lighting apparatus and equipment.</a:t>
                      </a:r>
                      <a:endParaRPr lang="en-I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550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66359A-1E78-98FA-9232-3A070E88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35" y="2339034"/>
            <a:ext cx="1877731" cy="573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E2AA5-C789-A815-50B4-FDDCF9F5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34" y="2339034"/>
            <a:ext cx="163029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46E8-40DF-4BAC-1144-5062CC37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D201A-9EC1-96CC-E951-B30E3E9D4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718297"/>
          </a:xfrm>
        </p:spPr>
        <p:txBody>
          <a:bodyPr>
            <a:normAutofit fontScale="92500" lnSpcReduction="10000"/>
          </a:bodyPr>
          <a:lstStyle/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endParaRPr lang="fi-FI" dirty="0">
              <a:solidFill>
                <a:srgbClr val="384D7A"/>
              </a:solidFill>
            </a:endParaRPr>
          </a:p>
          <a:p>
            <a:r>
              <a:rPr lang="fi-FI" dirty="0">
                <a:solidFill>
                  <a:srgbClr val="384D7A"/>
                </a:solidFill>
              </a:rPr>
              <a:t>O</a:t>
            </a:r>
            <a:r>
              <a:rPr lang="en-US" dirty="0" err="1">
                <a:solidFill>
                  <a:srgbClr val="384D7A"/>
                </a:solidFill>
              </a:rPr>
              <a:t>pposition</a:t>
            </a:r>
            <a:r>
              <a:rPr lang="en-US" dirty="0">
                <a:solidFill>
                  <a:srgbClr val="384D7A"/>
                </a:solidFill>
              </a:rPr>
              <a:t> rejected by the Opposition Division and the Board for lack of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B5CF9C-0947-5DC7-AEC4-C5B5913938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4971"/>
            <a:ext cx="11055010" cy="756049"/>
          </a:xfrm>
          <a:solidFill>
            <a:srgbClr val="344561"/>
          </a:solidFill>
        </p:spPr>
        <p:txBody>
          <a:bodyPr/>
          <a:lstStyle/>
          <a:p>
            <a:r>
              <a:rPr lang="da-DK" dirty="0"/>
              <a:t>10/04/2026, R 2215/2019-1, CMS </a:t>
            </a:r>
            <a:r>
              <a:rPr lang="da-DK" dirty="0" err="1"/>
              <a:t>Italy</a:t>
            </a:r>
            <a:r>
              <a:rPr lang="da-DK" dirty="0"/>
              <a:t> (fig.) / PUMA (fig.) et al., </a:t>
            </a:r>
            <a:r>
              <a:rPr lang="da-DK" dirty="0" err="1"/>
              <a:t>implementing</a:t>
            </a:r>
            <a:r>
              <a:rPr lang="da-DK" dirty="0"/>
              <a:t> </a:t>
            </a:r>
            <a:r>
              <a:rPr lang="fr-FR" dirty="0"/>
              <a:t>22/10/2025, T‑491/24, EU:T:2025:976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A695C9-EFCF-29FB-026A-76C007625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42904"/>
              </p:ext>
            </p:extLst>
          </p:nvPr>
        </p:nvGraphicFramePr>
        <p:xfrm>
          <a:off x="531246" y="1875099"/>
          <a:ext cx="11055008" cy="412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504">
                  <a:extLst>
                    <a:ext uri="{9D8B030D-6E8A-4147-A177-3AD203B41FA5}">
                      <a16:colId xmlns:a16="http://schemas.microsoft.com/office/drawing/2014/main" val="2429388421"/>
                    </a:ext>
                  </a:extLst>
                </a:gridCol>
                <a:gridCol w="5527504">
                  <a:extLst>
                    <a:ext uri="{9D8B030D-6E8A-4147-A177-3AD203B41FA5}">
                      <a16:colId xmlns:a16="http://schemas.microsoft.com/office/drawing/2014/main" val="1362159029"/>
                    </a:ext>
                  </a:extLst>
                </a:gridCol>
              </a:tblGrid>
              <a:tr h="578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Earlier marks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Contested sign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38521"/>
                  </a:ext>
                </a:extLst>
              </a:tr>
              <a:tr h="1165570">
                <a:tc>
                  <a:txBody>
                    <a:bodyPr/>
                    <a:lstStyle/>
                    <a:p>
                      <a:endParaRPr lang="en-I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9719"/>
                  </a:ext>
                </a:extLst>
              </a:tr>
              <a:tr h="96001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25: Sporting shoes and sports clothing.</a:t>
                      </a:r>
                    </a:p>
                    <a:p>
                      <a:pPr algn="l"/>
                      <a:endParaRPr lang="en-I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7: Apparatus and industrial machine tools for making all types of heat exchanger.</a:t>
                      </a:r>
                    </a:p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11: Systems and equipment for heating, air conditioning, refrigeration, heat exchange, ventilation, steam generating, drying.</a:t>
                      </a:r>
                    </a:p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37: Installation, maintenance and repair of systems, equipment and industrial machine tools for making all types of heat exchanger.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550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CD2CE2B-E6B6-5A9A-46B4-B9A928A4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83" y="2664676"/>
            <a:ext cx="64013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90491-9A03-E20E-6CF4-7C0B24C6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57" y="2772894"/>
            <a:ext cx="1076295" cy="746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9D4CF-AF87-58F7-30A8-D23B9F0F1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220" y="2775932"/>
            <a:ext cx="933855" cy="7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1133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Iconic Marks Across Borders: How Reputed and Famous Marks are Treated in the European Union? </vt:lpstr>
      <vt:lpstr>Article 8(5) EUTMR</vt:lpstr>
      <vt:lpstr>Four cumulative conditions</vt:lpstr>
      <vt:lpstr>Additional condition: link</vt:lpstr>
      <vt:lpstr>Global assesment of a link</vt:lpstr>
      <vt:lpstr>Nature of the goods and services &amp; target public</vt:lpstr>
      <vt:lpstr>Assesment of reputation</vt:lpstr>
      <vt:lpstr>14/10/2025, R 40/2025-4, OPPLE (fig.) / APPLE et al. (final)</vt:lpstr>
      <vt:lpstr>10/04/2026, R 2215/2019-1, CMS Italy (fig.) / PUMA (fig.) et al., implementing 22/10/2025, T‑491/24, EU:T:2025:976</vt:lpstr>
      <vt:lpstr>27/02/2023, R 1399/2021-1, puma soundproofing (fig.) / PUMA (fig.) et al., confirmed by 25/01/2024, T-266/23, EU:T:2024:38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KORJUS Nina</cp:lastModifiedBy>
  <cp:revision>23</cp:revision>
  <dcterms:created xsi:type="dcterms:W3CDTF">2022-01-18T15:08:34Z</dcterms:created>
  <dcterms:modified xsi:type="dcterms:W3CDTF">2026-05-15T18:37:15Z</dcterms:modified>
</cp:coreProperties>
</file>